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2"/>
  </p:notesMasterIdLst>
  <p:sldIdLst>
    <p:sldId id="294" r:id="rId3"/>
    <p:sldId id="637" r:id="rId4"/>
    <p:sldId id="638" r:id="rId5"/>
    <p:sldId id="295" r:id="rId6"/>
    <p:sldId id="641" r:id="rId7"/>
    <p:sldId id="642" r:id="rId8"/>
    <p:sldId id="664" r:id="rId9"/>
    <p:sldId id="660" r:id="rId10"/>
    <p:sldId id="661" r:id="rId11"/>
    <p:sldId id="445" r:id="rId12"/>
    <p:sldId id="584" r:id="rId13"/>
    <p:sldId id="659" r:id="rId14"/>
    <p:sldId id="600" r:id="rId15"/>
    <p:sldId id="678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585" r:id="rId25"/>
    <p:sldId id="620" r:id="rId26"/>
    <p:sldId id="621" r:id="rId27"/>
    <p:sldId id="692" r:id="rId28"/>
    <p:sldId id="629" r:id="rId29"/>
    <p:sldId id="632" r:id="rId30"/>
    <p:sldId id="698" r:id="rId31"/>
    <p:sldId id="679" r:id="rId32"/>
    <p:sldId id="694" r:id="rId33"/>
    <p:sldId id="707" r:id="rId34"/>
    <p:sldId id="586" r:id="rId35"/>
    <p:sldId id="627" r:id="rId36"/>
    <p:sldId id="628" r:id="rId37"/>
    <p:sldId id="700" r:id="rId38"/>
    <p:sldId id="702" r:id="rId39"/>
    <p:sldId id="703" r:id="rId40"/>
    <p:sldId id="704" r:id="rId41"/>
    <p:sldId id="701" r:id="rId42"/>
    <p:sldId id="706" r:id="rId43"/>
    <p:sldId id="587" r:id="rId44"/>
    <p:sldId id="705" r:id="rId45"/>
    <p:sldId id="588" r:id="rId46"/>
    <p:sldId id="710" r:id="rId47"/>
    <p:sldId id="688" r:id="rId48"/>
    <p:sldId id="714" r:id="rId49"/>
    <p:sldId id="655" r:id="rId50"/>
    <p:sldId id="712" r:id="rId5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26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000FF"/>
    <a:srgbClr val="595959"/>
    <a:srgbClr val="82878C"/>
    <a:srgbClr val="F2F2F2"/>
    <a:srgbClr val="E4E4EC"/>
    <a:srgbClr val="DEDEDE"/>
    <a:srgbClr val="FAFAFC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1056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commentAuthors" Target="commentAuthors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31T11:50:21.861" idx="13">
    <p:pos x="260" y="780"/>
    <p:text>イメージは、シェフ大泉のメニュー。
ドン！とアニメーションしたい。
フォントをいじれないか？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2-04T14:26:54.077" idx="20">
    <p:pos x="135" y="482"/>
    <p:text>背景をなんとかできないか？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07T11:33:03.470" idx="4">
    <p:pos x="498" y="1347"/>
    <p:text>もう１つ何か欲しい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2018/2/7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「プロダクトオーナー祭り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2018 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～世界を創るのは俺たちだ！～」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</a:t>
            </a:r>
            <a:r>
              <a:rPr kumimoji="1" lang="en-US" altLang="ja-JP" sz="1200" b="0" i="0" dirty="0" err="1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postudy.doorkeeper.jp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/events/64846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プロダクトの設計、およびプロダクトバックログを作るための手法の１つである、「プロダクトディスカバリー」の考え方を応用しました。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・テスト自動化エンジニアには、プロダクトとテストの現状を知るという意味で、これを最初に実施することをお勧めします。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「ミッション」という言葉は、「プロダクト企画」や「ソフトウェア開発プロジェクト」に置き換えていただいても問題ありません。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課題が明確になったことで、社内での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の需要が高まり、結果として採用も併せて強化しなければならなくなりました。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したがって、自動テストを活用して、プロダクトの仕様・設計を高速に学習してみることをお勧めします。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これらは、今後のプロセス改善のための布石として活用することもできます。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ヶ月＆半年先までのマイルストーンを作成することができました。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新入社員が変革をリードしていくことになるため、特に心理面の環境づくりが必要と考えました。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対象：マネジメント層・デベロッパー・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短期間かつ定期的に、成果物を出す。</a:t>
            </a:r>
          </a:p>
          <a:p>
            <a:r>
              <a:rPr lang="ja-JP" altLang="en-US" sz="1200" b="0" i="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そのフィードバックを持って、ゴールと施策を再確認しつつ前進していく。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5315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2622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・特に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における役職の呼称です。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と意味は同じです。（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Apple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・日本では、</a:t>
            </a:r>
            <a:r>
              <a:rPr kumimoji="1" lang="en-US" altLang="ja-JP" sz="1200" b="0" i="0" dirty="0" err="1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やメルカリなどで採用されています。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・後工程で手動テストを行う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とは異なり、デベロッパーと一緒に働きながら上述の業務を行うことが特徴です。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アジャイルコーチとしてのこれまでの知識・経験を、具体的にどのように活用していったのかを、事例をベースに紹介していきます。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2018年2月7日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2018/2/7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2018/2/7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2018年2月7日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2018/2/7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2018/2/7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2018/2/7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2018/2/7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hyperlink" Target="http://modernagile.org/" TargetMode="External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2018年2月7日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02</a:t>
            </a:r>
            <a:r>
              <a:rPr lang="ja-JP" altLang="en-US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17</a:t>
            </a:r>
            <a:r>
              <a:rPr lang="ja-JP" altLang="en-US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8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r>
              <a:rPr lang="ja-JP" altLang="en-US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プロダクトオーナーシップ編</a:t>
            </a:r>
            <a:r>
              <a:rPr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endParaRPr lang="ja-JP" altLang="en-US" sz="48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712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最初に注目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した課題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関係者間の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に対する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責務</a:t>
            </a:r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・課題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認識のズレと混乱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言語化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課題を整理し施策実施を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482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890838" lvl="6" indent="-665163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890838" lvl="6" indent="-665163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890838" lvl="6" indent="-665163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890838" lvl="6" indent="-665163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890838" lvl="6" indent="-665163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プロダクトディスカバリー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発見と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調整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ペルソナ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ユーザーインタビュー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1835150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254125" lvl="1" indent="-52070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254125" lvl="1" indent="-52070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254125" lvl="1" indent="-52070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254125" lvl="1" indent="-52070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254125" lvl="1" indent="-52070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活用した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ミッション遂行方法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44C404"/>
                </a:solidFill>
              </a:rPr>
              <a:t>障害頻度と金銭的被害の大きさ</a:t>
            </a:r>
            <a:r>
              <a:rPr lang="ja-JP" altLang="en-US" sz="2800" dirty="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障害</a:t>
            </a:r>
            <a:r>
              <a:rPr lang="ja-JP" altLang="en-US" sz="2800" dirty="0">
                <a:solidFill>
                  <a:srgbClr val="7F7F7F"/>
                </a:solidFill>
              </a:rPr>
              <a:t>検知速度</a:t>
            </a:r>
            <a:r>
              <a:rPr lang="ja-JP" altLang="en-US" sz="2800" dirty="0" smtClean="0">
                <a:solidFill>
                  <a:srgbClr val="7F7F7F"/>
                </a:solidFill>
              </a:rPr>
              <a:t>の向上</a:t>
            </a:r>
            <a:r>
              <a:rPr lang="ja-JP" altLang="en-US" sz="2800" dirty="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 dirty="0">
                <a:solidFill>
                  <a:srgbClr val="7F7F7F"/>
                </a:solidFill>
              </a:rPr>
              <a:t>の</a:t>
            </a:r>
            <a:r>
              <a:rPr lang="ja-JP" altLang="en-US" sz="2800" dirty="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dirty="0" smtClean="0">
                <a:solidFill>
                  <a:srgbClr val="44C404"/>
                </a:solidFill>
              </a:rPr>
              <a:t>自律的かつ適切</a:t>
            </a:r>
            <a:r>
              <a:rPr lang="ja-JP" altLang="en-US" sz="2800" dirty="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 dirty="0">
                <a:solidFill>
                  <a:srgbClr val="7F7F7F"/>
                </a:solidFill>
              </a:rPr>
              <a:t>を</a:t>
            </a:r>
            <a:r>
              <a:rPr lang="ja-JP" altLang="en-US" sz="2800" dirty="0" smtClean="0">
                <a:solidFill>
                  <a:srgbClr val="7F7F7F"/>
                </a:solidFill>
              </a:rPr>
              <a:t>書ける土壌づくり</a:t>
            </a:r>
            <a:endParaRPr lang="ja-JP" altLang="en-US" sz="28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半年間のマイルストーンを設定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し合意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課題の</a:t>
            </a:r>
            <a:r>
              <a:rPr lang="ja-JP" altLang="en-US" sz="2800" dirty="0" smtClean="0">
                <a:solidFill>
                  <a:srgbClr val="44C404"/>
                </a:solidFill>
              </a:rPr>
              <a:t>発見と言語化</a:t>
            </a:r>
            <a:endParaRPr lang="en-US" altLang="ja-JP" sz="2800" dirty="0" smtClean="0">
              <a:solidFill>
                <a:srgbClr val="44C404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ja-JP" alt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ビジネス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KPI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にもとづく</a:t>
            </a:r>
            <a:r>
              <a:rPr lang="ja-JP" altLang="en-US" sz="2800" dirty="0" smtClean="0">
                <a:solidFill>
                  <a:srgbClr val="44C404"/>
                </a:solidFill>
              </a:rPr>
              <a:t>共通認識の構築</a:t>
            </a:r>
            <a:endParaRPr lang="en-US" altLang="ja-JP" sz="2800" dirty="0" smtClean="0">
              <a:solidFill>
                <a:srgbClr val="44C404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7148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28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28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5935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1574" algn="ctr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Why &amp; What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dirty="0" smtClean="0">
                <a:solidFill>
                  <a:srgbClr val="FF0000"/>
                </a:solidFill>
              </a:rPr>
              <a:t>どう解決</a:t>
            </a:r>
            <a:r>
              <a:rPr lang="ja-JP" altLang="en-US" sz="4000" dirty="0">
                <a:solidFill>
                  <a:srgbClr val="FF0000"/>
                </a:solidFill>
              </a:rPr>
              <a:t>す</a:t>
            </a:r>
            <a:r>
              <a:rPr lang="ja-JP" altLang="en-US" sz="4000" dirty="0" smtClean="0">
                <a:solidFill>
                  <a:srgbClr val="FF0000"/>
                </a:solidFill>
              </a:rPr>
              <a:t>べきか</a:t>
            </a:r>
            <a:r>
              <a:rPr lang="ja-JP" altLang="en-US" sz="4000" dirty="0">
                <a:solidFill>
                  <a:srgbClr val="FF0000"/>
                </a:solidFill>
              </a:rPr>
              <a:t>が</a:t>
            </a:r>
            <a:r>
              <a:rPr lang="ja-JP" altLang="en-US" sz="4000" dirty="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dirty="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 dirty="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40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満足度の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向上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540000" lvl="1" indent="-56673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自分自身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540000" lvl="1" indent="-56673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8045" y="4052167"/>
            <a:ext cx="7887600" cy="720000"/>
          </a:xfrm>
          <a:prstGeom prst="rect">
            <a:avLst/>
          </a:prstGeom>
          <a:solidFill>
            <a:srgbClr val="FF0000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のスクリーンショットを貼る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裏テーマ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　では実際に</a:t>
            </a:r>
            <a:endParaRPr lang="en-US" altLang="ja-JP" sz="6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どのような取組を</a:t>
            </a:r>
            <a:r>
              <a:rPr lang="en-US" altLang="ja-JP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行って</a:t>
            </a: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いるのか</a:t>
            </a: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6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 descr="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71" y="2285781"/>
            <a:ext cx="1143000" cy="1143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312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（補足）更なる活用例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ベースを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つくることができた</a:t>
            </a:r>
            <a:endParaRPr lang="en-US" altLang="ja-JP" sz="6000" b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ja-JP" altLang="en-US" sz="6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6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かの（動作する）成果物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kern="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20000"/>
          </a:bodyPr>
          <a:lstStyle/>
          <a:p>
            <a:pPr algn="ctr"/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上級</a:t>
            </a:r>
            <a:r>
              <a:rPr lang="ja-JP" altLang="en-US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執行</a:t>
            </a: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雇用・育成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行動基準：ビジネスの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890838" lvl="6" indent="-665163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890838" lvl="6" indent="-665163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890838" lvl="6" indent="-665163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890838" lvl="6" indent="-665163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890838" lvl="6" indent="-665163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11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（再掲）私のミッション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　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 descr="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20" y="1811498"/>
            <a:ext cx="1143000" cy="1143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643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50000"/>
              </a:lnSpc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テスト自動化で、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のビジネスに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lnSpc>
                <a:spcPct val="150000"/>
              </a:lnSpc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貢献する！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21" y="3274305"/>
            <a:ext cx="1143000" cy="1143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8000" b="1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背景</a:t>
            </a:r>
            <a:endParaRPr lang="en-US" altLang="ja-JP" sz="8000" b="1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私に任されたミッション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　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 descr="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20" y="1811498"/>
            <a:ext cx="1143000" cy="1143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oftware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3" lvl="1" indent="0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簡潔に説明すると：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テスト自動化エンジニア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テスター兼デベロッパー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テスト自動化の仕組みを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構築しつつ、それをもとに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プロセス改善も行う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Font typeface="Arial" panose="020B0604020202020204" pitchFamily="34" charset="0"/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（参考）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新入社員が変革をリードするための環境づくり。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当時は新入社員で、知識が必要でした。</a:t>
            </a:r>
            <a:endParaRPr lang="ja-JP" altLang="en-US" sz="24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関係者間で、責務・課題認識にズレ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混乱があった。</a:t>
            </a:r>
            <a:endParaRPr lang="ja-JP" altLang="en-US" sz="24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遭遇した課題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定期的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トライアル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何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2357</TotalTime>
  <Words>1537</Words>
  <Application>Microsoft Macintosh PowerPoint</Application>
  <PresentationFormat>画面に合わせる (4:3)</PresentationFormat>
  <Paragraphs>392</Paragraphs>
  <Slides>49</Slides>
  <Notes>47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49</vt:i4>
      </vt:variant>
    </vt:vector>
  </HeadingPairs>
  <TitlesOfParts>
    <vt:vector size="58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 An Agile Way  As an SET  At LINE </vt:lpstr>
      <vt:lpstr>今回のテーマ</vt:lpstr>
      <vt:lpstr>裏テーマ</vt:lpstr>
      <vt:lpstr>伊藤　宏幸（The HIRO）</vt:lpstr>
      <vt:lpstr>PowerPoint プレゼンテーション</vt:lpstr>
      <vt:lpstr>私に任されたミッション</vt:lpstr>
      <vt:lpstr>SETとは</vt:lpstr>
      <vt:lpstr>遭遇した課題</vt:lpstr>
      <vt:lpstr>解決方針</vt:lpstr>
      <vt:lpstr>アジェンダ</vt:lpstr>
      <vt:lpstr>PowerPoint プレゼンテーション</vt:lpstr>
      <vt:lpstr>最初に注目した課題</vt:lpstr>
      <vt:lpstr>解決方針</vt:lpstr>
      <vt:lpstr>判断基準：ビジネスの”3 KPIs”</vt:lpstr>
      <vt:lpstr>アジャイルの要素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まとめ</vt:lpstr>
      <vt:lpstr>PowerPoint プレゼンテーション</vt:lpstr>
      <vt:lpstr>次の課題</vt:lpstr>
      <vt:lpstr>解決方針</vt:lpstr>
      <vt:lpstr>アジャイルの要素</vt:lpstr>
      <vt:lpstr>1. プロダクトを動かして知る</vt:lpstr>
      <vt:lpstr>2. 動かすことは簡単</vt:lpstr>
      <vt:lpstr>3. 動かしても壊れない（理想）</vt:lpstr>
      <vt:lpstr>自動テスト＝心理的安全性</vt:lpstr>
      <vt:lpstr>（補足）更なる活用例</vt:lpstr>
      <vt:lpstr>結果</vt:lpstr>
      <vt:lpstr>PowerPoint プレゼンテーション</vt:lpstr>
      <vt:lpstr>次の課題</vt:lpstr>
      <vt:lpstr>解決方針</vt:lpstr>
      <vt:lpstr>アジャイルの要素</vt:lpstr>
      <vt:lpstr>実施した施策 (1)</vt:lpstr>
      <vt:lpstr>実施した施策 (2)</vt:lpstr>
      <vt:lpstr>ビジネスの”3 KPIs”の活用</vt:lpstr>
      <vt:lpstr>インパクトを与える</vt:lpstr>
      <vt:lpstr>結果</vt:lpstr>
      <vt:lpstr>PowerPoint プレゼンテーション</vt:lpstr>
      <vt:lpstr>PowerPoint プレゼンテーション</vt:lpstr>
      <vt:lpstr>PowerPoint プレゼンテーション</vt:lpstr>
      <vt:lpstr>ミッション遂行のポイント</vt:lpstr>
      <vt:lpstr>行動基準：ビジネスの”3 KPIs”</vt:lpstr>
      <vt:lpstr>（再掲）私のミッション</vt:lpstr>
      <vt:lpstr>私の回答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3848</cp:revision>
  <dcterms:created xsi:type="dcterms:W3CDTF">2016-11-21T06:16:44Z</dcterms:created>
  <dcterms:modified xsi:type="dcterms:W3CDTF">2018-02-07T02:48:11Z</dcterms:modified>
</cp:coreProperties>
</file>